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62" r:id="rId4"/>
    <p:sldId id="264" r:id="rId5"/>
    <p:sldId id="265" r:id="rId6"/>
    <p:sldId id="266" r:id="rId7"/>
    <p:sldId id="267" r:id="rId8"/>
    <p:sldId id="261" r:id="rId9"/>
    <p:sldId id="260" r:id="rId10"/>
    <p:sldId id="257" r:id="rId11"/>
    <p:sldId id="259" r:id="rId12"/>
    <p:sldId id="258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-942" y="-27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88229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78728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1558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930264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2967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871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87387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81833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27439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3117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600416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A1020D-DDDD-48BB-864D-ADE654F94284}" type="datetimeFigureOut">
              <a:rPr lang="en-GB" smtClean="0"/>
              <a:t>20/10/2017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FC8151-3631-4E54-BD67-84D459D9117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1805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9" t="8730" r="1489" b="7758"/>
          <a:stretch/>
        </p:blipFill>
        <p:spPr bwMode="auto">
          <a:xfrm>
            <a:off x="0" y="44624"/>
            <a:ext cx="9160724" cy="44095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766" t="34030" r="27705" b="38254"/>
          <a:stretch/>
        </p:blipFill>
        <p:spPr bwMode="auto">
          <a:xfrm>
            <a:off x="1542378" y="4653136"/>
            <a:ext cx="6053958" cy="20274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Rectangle 2"/>
          <p:cNvSpPr/>
          <p:nvPr/>
        </p:nvSpPr>
        <p:spPr>
          <a:xfrm>
            <a:off x="3707904" y="5044709"/>
            <a:ext cx="2016224" cy="5040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34384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195736" y="1486525"/>
            <a:ext cx="40464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dirty="0" smtClean="0"/>
              <a:t>Mangroves classification and mapping</a:t>
            </a:r>
          </a:p>
          <a:p>
            <a:pPr marL="285750" indent="-285750">
              <a:buFontTx/>
              <a:buChar char="-"/>
            </a:pPr>
            <a:r>
              <a:rPr lang="pt-BR" dirty="0" smtClean="0"/>
              <a:t>Beach width</a:t>
            </a: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241" b="19181"/>
          <a:stretch/>
        </p:blipFill>
        <p:spPr bwMode="auto">
          <a:xfrm>
            <a:off x="-1692696" y="3090663"/>
            <a:ext cx="13011150" cy="2822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40451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539552" y="3429000"/>
            <a:ext cx="7814960" cy="258532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/>
              <a:t>TUCANO</a:t>
            </a:r>
            <a:r>
              <a:rPr lang="pt-BR" dirty="0" smtClean="0"/>
              <a:t> – </a:t>
            </a:r>
            <a:r>
              <a:rPr lang="pt-BR" b="1" dirty="0" smtClean="0"/>
              <a:t>T</a:t>
            </a:r>
            <a:r>
              <a:rPr lang="pt-BR" dirty="0" smtClean="0"/>
              <a:t>ool for </a:t>
            </a:r>
            <a:r>
              <a:rPr lang="pt-BR" b="1" dirty="0"/>
              <a:t>C</a:t>
            </a:r>
            <a:r>
              <a:rPr lang="pt-BR" dirty="0" smtClean="0"/>
              <a:t>oastal mapping and </a:t>
            </a:r>
            <a:r>
              <a:rPr lang="pt-BR" b="1" dirty="0" smtClean="0"/>
              <a:t>AN</a:t>
            </a:r>
            <a:r>
              <a:rPr lang="pt-BR" dirty="0" smtClean="0"/>
              <a:t>alysis based on satellite </a:t>
            </a:r>
            <a:r>
              <a:rPr lang="pt-BR" b="1" dirty="0" smtClean="0"/>
              <a:t>O</a:t>
            </a:r>
            <a:r>
              <a:rPr lang="pt-BR" dirty="0" smtClean="0"/>
              <a:t>bservations</a:t>
            </a:r>
          </a:p>
          <a:p>
            <a:r>
              <a:rPr lang="pt-BR" b="1" dirty="0" smtClean="0"/>
              <a:t>SAMBA</a:t>
            </a:r>
            <a:r>
              <a:rPr lang="pt-BR" dirty="0" smtClean="0"/>
              <a:t> – </a:t>
            </a:r>
            <a:r>
              <a:rPr lang="pt-BR" b="1" dirty="0" smtClean="0"/>
              <a:t>S</a:t>
            </a:r>
            <a:r>
              <a:rPr lang="pt-BR" dirty="0" smtClean="0"/>
              <a:t>pace </a:t>
            </a:r>
            <a:r>
              <a:rPr lang="pt-BR" b="1" dirty="0" smtClean="0"/>
              <a:t>A</a:t>
            </a:r>
            <a:r>
              <a:rPr lang="pt-BR" dirty="0" smtClean="0"/>
              <a:t>nalysis and </a:t>
            </a:r>
            <a:r>
              <a:rPr lang="pt-BR" b="1" dirty="0" smtClean="0"/>
              <a:t>M</a:t>
            </a:r>
            <a:r>
              <a:rPr lang="pt-BR" dirty="0" smtClean="0"/>
              <a:t>apping tool </a:t>
            </a:r>
            <a:r>
              <a:rPr lang="pt-BR" b="1" dirty="0" smtClean="0"/>
              <a:t>B</a:t>
            </a:r>
            <a:r>
              <a:rPr lang="pt-BR" dirty="0" smtClean="0"/>
              <a:t>ased </a:t>
            </a:r>
          </a:p>
          <a:p>
            <a:endParaRPr lang="pt-BR" dirty="0"/>
          </a:p>
          <a:p>
            <a:r>
              <a:rPr lang="pt-BR" dirty="0" smtClean="0"/>
              <a:t>Global-scale mapping and analysis of coastal environments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r>
              <a:rPr lang="pt-BR" dirty="0" smtClean="0"/>
              <a:t>Coastal mapping and analysis from space</a:t>
            </a:r>
            <a:endParaRPr lang="pt-BR" dirty="0"/>
          </a:p>
        </p:txBody>
      </p:sp>
      <p:sp>
        <p:nvSpPr>
          <p:cNvPr id="4" name="Rectangle 3"/>
          <p:cNvSpPr/>
          <p:nvPr/>
        </p:nvSpPr>
        <p:spPr>
          <a:xfrm>
            <a:off x="1763688" y="83671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t enables global-scale monitoring and measurement of changes in the earth’s environment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8691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59632" y="1340768"/>
            <a:ext cx="26593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Mapping mangroves areas</a:t>
            </a:r>
            <a:endParaRPr lang="en-GB" dirty="0"/>
          </a:p>
        </p:txBody>
      </p:sp>
      <p:sp>
        <p:nvSpPr>
          <p:cNvPr id="4" name="TextBox 3"/>
          <p:cNvSpPr txBox="1"/>
          <p:nvPr/>
        </p:nvSpPr>
        <p:spPr>
          <a:xfrm>
            <a:off x="4572000" y="1360613"/>
            <a:ext cx="33838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smtClean="0"/>
              <a:t>Morphological evolution of sandy </a:t>
            </a:r>
          </a:p>
          <a:p>
            <a:pPr algn="ctr"/>
            <a:r>
              <a:rPr lang="pt-BR" dirty="0" smtClean="0"/>
              <a:t>environemts</a:t>
            </a:r>
            <a:endParaRPr lang="en-GB" dirty="0"/>
          </a:p>
        </p:txBody>
      </p:sp>
      <p:sp>
        <p:nvSpPr>
          <p:cNvPr id="5" name="TextBox 4"/>
          <p:cNvSpPr txBox="1"/>
          <p:nvPr/>
        </p:nvSpPr>
        <p:spPr>
          <a:xfrm>
            <a:off x="-900608" y="4341297"/>
            <a:ext cx="7548092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Ferramenta de mapeamento e análise de ambientes costeiros</a:t>
            </a:r>
          </a:p>
          <a:p>
            <a:r>
              <a:rPr lang="pt-BR" dirty="0" smtClean="0"/>
              <a:t>Com o usode de imagem de satélite multi-espectral</a:t>
            </a:r>
          </a:p>
          <a:p>
            <a:endParaRPr lang="pt-BR" dirty="0"/>
          </a:p>
          <a:p>
            <a:pPr marL="285750" indent="-285750">
              <a:buFontTx/>
              <a:buChar char="-"/>
            </a:pPr>
            <a:r>
              <a:rPr lang="pt-BR" dirty="0" smtClean="0"/>
              <a:t>Possibilita a implementação de algoritmos existentes para mapeamento</a:t>
            </a:r>
          </a:p>
          <a:p>
            <a:r>
              <a:rPr lang="pt-BR" dirty="0" smtClean="0"/>
              <a:t>de áreas costeiras de forma automática ou semi-automática</a:t>
            </a:r>
          </a:p>
          <a:p>
            <a:pPr marL="285750" indent="-285750">
              <a:buFontTx/>
              <a:buChar char="-"/>
            </a:pPr>
            <a:r>
              <a:rPr lang="pt-BR" dirty="0" smtClean="0"/>
              <a:t>Possibilita a implementação de novos algoritmos que utilizem as diferentes </a:t>
            </a:r>
          </a:p>
          <a:p>
            <a:r>
              <a:rPr lang="pt-BR" dirty="0"/>
              <a:t>b</a:t>
            </a:r>
            <a:r>
              <a:rPr lang="pt-BR" dirty="0" smtClean="0"/>
              <a:t>andas do espectro.</a:t>
            </a:r>
          </a:p>
          <a:p>
            <a:r>
              <a:rPr lang="pt-BR" dirty="0" smtClean="0"/>
              <a:t>- Possibilid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1274556" y="2403376"/>
            <a:ext cx="1774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Glaciar evolution</a:t>
            </a:r>
            <a:endParaRPr lang="en-GB" dirty="0"/>
          </a:p>
        </p:txBody>
      </p:sp>
      <p:sp>
        <p:nvSpPr>
          <p:cNvPr id="7" name="TextBox 6"/>
          <p:cNvSpPr txBox="1"/>
          <p:nvPr/>
        </p:nvSpPr>
        <p:spPr>
          <a:xfrm>
            <a:off x="4716016" y="2403376"/>
            <a:ext cx="2449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smtClean="0"/>
              <a:t>Antropogenic ocupation</a:t>
            </a:r>
            <a:endParaRPr lang="en-GB" dirty="0"/>
          </a:p>
        </p:txBody>
      </p:sp>
      <p:sp>
        <p:nvSpPr>
          <p:cNvPr id="8" name="Rectangle 7"/>
          <p:cNvSpPr/>
          <p:nvPr/>
        </p:nvSpPr>
        <p:spPr>
          <a:xfrm>
            <a:off x="5669875" y="3132336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/>
              <a:t>parallel cloud computing platform, Google 34 Earth Engine, to process, visualize, download, and share climate and remote sensing 35 datasets</a:t>
            </a:r>
          </a:p>
        </p:txBody>
      </p:sp>
    </p:spTree>
    <p:extLst>
      <p:ext uri="{BB962C8B-B14F-4D97-AF65-F5344CB8AC3E}">
        <p14:creationId xmlns:p14="http://schemas.microsoft.com/office/powerpoint/2010/main" val="865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11" t="20474" r="66800" b="41810"/>
          <a:stretch/>
        </p:blipFill>
        <p:spPr bwMode="auto">
          <a:xfrm>
            <a:off x="683568" y="1124744"/>
            <a:ext cx="2822028" cy="2758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95" t="50000" r="67449" b="21444"/>
          <a:stretch/>
        </p:blipFill>
        <p:spPr bwMode="auto">
          <a:xfrm>
            <a:off x="771265" y="3883710"/>
            <a:ext cx="2648607" cy="20889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2161352"/>
              </p:ext>
            </p:extLst>
          </p:nvPr>
        </p:nvGraphicFramePr>
        <p:xfrm>
          <a:off x="3851920" y="1800225"/>
          <a:ext cx="4676775" cy="4124960"/>
        </p:xfrm>
        <a:graphic>
          <a:graphicData uri="http://schemas.openxmlformats.org/drawingml/2006/table">
            <a:tbl>
              <a:tblPr/>
              <a:tblGrid>
                <a:gridCol w="1800225"/>
                <a:gridCol w="1428750"/>
                <a:gridCol w="1447800"/>
              </a:tblGrid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Pixel resolution (m)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1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Wavelength (µm)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1 (coastal aerosol)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0.443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2 (Blue)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0.490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3 (Green)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0.560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4 (Red)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0.665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n-N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5 (Veg red edge)</a:t>
                      </a:r>
                      <a:endParaRPr lang="nn-NO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0.705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n-N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6 (Veg red edge)</a:t>
                      </a:r>
                      <a:endParaRPr lang="nn-NO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0.740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nn-NO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7 (Veg red edge)</a:t>
                      </a:r>
                      <a:endParaRPr lang="nn-NO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0.783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8 (NIR)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0.842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8A (Veg red edge)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0.865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9 (Water vapour)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0.945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10 (SWIR-Cirrus)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60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1.375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11 (SWIR)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1.610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0"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Band 12 (SWIR)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20</a:t>
                      </a:r>
                      <a:endParaRPr lang="en-GB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100" b="0" i="0" u="none" strike="noStrike" dirty="0">
                          <a:solidFill>
                            <a:srgbClr val="000000"/>
                          </a:solidFill>
                          <a:effectLst/>
                          <a:latin typeface="Arial"/>
                        </a:rPr>
                        <a:t>2.190</a:t>
                      </a:r>
                      <a:endParaRPr lang="en-GB" dirty="0">
                        <a:effectLst/>
                      </a:endParaRPr>
                    </a:p>
                  </a:txBody>
                  <a:tcPr marL="63500" marR="63500" marT="63500" marB="6350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3851920" y="126876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cs typeface="Arial" pitchFamily="34" charset="0"/>
              </a:rPr>
              <a:t>Table 1. Sentinel 2 list of </a:t>
            </a:r>
            <a:r>
              <a:rPr kumimoji="0" lang="en-US" altLang="en-US" sz="11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cs typeface="Arial" pitchFamily="34" charset="0"/>
              </a:rPr>
              <a:t>espectral</a:t>
            </a:r>
            <a:r>
              <a:rPr kumimoji="0" lang="en-US" altLang="en-US" sz="11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cs typeface="Arial" pitchFamily="34" charset="0"/>
              </a:rPr>
              <a:t> bands, pixel resolution and wavelengths.</a:t>
            </a:r>
            <a:endParaRPr kumimoji="0" lang="en-US" altLang="en-US" sz="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3165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F:\UNIVALI\figures\Screenshot_20171013_225508-0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1" b="25686"/>
          <a:stretch/>
        </p:blipFill>
        <p:spPr bwMode="auto">
          <a:xfrm>
            <a:off x="1259632" y="3789040"/>
            <a:ext cx="6912768" cy="288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0" y="3284984"/>
            <a:ext cx="9144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TUCANO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 – </a:t>
            </a: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ool for </a:t>
            </a: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oastal mapping and </a:t>
            </a: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AN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alysis based on satellite </a:t>
            </a:r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O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bservations</a:t>
            </a:r>
          </a:p>
        </p:txBody>
      </p:sp>
      <p:pic>
        <p:nvPicPr>
          <p:cNvPr id="4100" name="Picture 4" descr="Resultado de imagem para tucano brasi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7269"/>
            <a:ext cx="9174278" cy="31957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43471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10" t="42241" r="35493" b="26301"/>
          <a:stretch/>
        </p:blipFill>
        <p:spPr bwMode="auto">
          <a:xfrm>
            <a:off x="0" y="3090664"/>
            <a:ext cx="6700345" cy="23011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476361" y="1556792"/>
            <a:ext cx="2079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Imagens de satélite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51920" y="1310571"/>
            <a:ext cx="16225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Algoritmos de </a:t>
            </a:r>
          </a:p>
          <a:p>
            <a:pPr algn="ctr"/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Segmentação</a:t>
            </a:r>
            <a:endParaRPr lang="en-GB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0" name="Picture 2" descr="Resultado de imagem para coastal area mapping icon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2200" y="2492896"/>
            <a:ext cx="2595828" cy="1461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/>
          <p:cNvSpPr txBox="1"/>
          <p:nvPr/>
        </p:nvSpPr>
        <p:spPr>
          <a:xfrm>
            <a:off x="6404330" y="1556792"/>
            <a:ext cx="2363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Mapeamento e análise</a:t>
            </a:r>
            <a:endParaRPr lang="en-GB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508978" y="5661248"/>
            <a:ext cx="21275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Automático</a:t>
            </a:r>
          </a:p>
          <a:p>
            <a:pPr marL="285750" indent="-285750">
              <a:buFontTx/>
              <a:buChar char="-"/>
            </a:pPr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Semi-automático</a:t>
            </a:r>
          </a:p>
          <a:p>
            <a:pPr marL="285750" indent="-285750">
              <a:buFontTx/>
              <a:buChar char="-"/>
            </a:pPr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Novo - Utilisador</a:t>
            </a:r>
            <a:endParaRPr lang="en-GB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172" name="Picture 4" descr="Resultado de imagem para graphics ic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934" y="4095092"/>
            <a:ext cx="1171270" cy="11712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226843" y="457997"/>
            <a:ext cx="30893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Estrutura da ferramenta</a:t>
            </a:r>
            <a:endParaRPr lang="en-GB" sz="2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6843" y="2078558"/>
            <a:ext cx="2535130" cy="451879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7"/>
          <p:cNvSpPr/>
          <p:nvPr/>
        </p:nvSpPr>
        <p:spPr>
          <a:xfrm>
            <a:off x="3347864" y="2078558"/>
            <a:ext cx="2535130" cy="451879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/>
          <p:cNvSpPr/>
          <p:nvPr/>
        </p:nvSpPr>
        <p:spPr>
          <a:xfrm>
            <a:off x="6372200" y="2060848"/>
            <a:ext cx="2535130" cy="4536504"/>
          </a:xfrm>
          <a:prstGeom prst="rect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428271" y="5661247"/>
            <a:ext cx="127150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Landsat</a:t>
            </a:r>
          </a:p>
          <a:p>
            <a:pPr marL="285750" indent="-285750">
              <a:buFontTx/>
              <a:buChar char="-"/>
            </a:pPr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Sentinel</a:t>
            </a:r>
            <a:endParaRPr lang="en-GB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522150" y="5661248"/>
            <a:ext cx="170059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Visualização</a:t>
            </a:r>
          </a:p>
          <a:p>
            <a:pPr marL="285750" indent="-285750">
              <a:buFontTx/>
              <a:buChar char="-"/>
            </a:pPr>
            <a:r>
              <a:rPr lang="pt-BR" sz="1600" b="1" dirty="0" smtClean="0">
                <a:latin typeface="Arial" panose="020B0604020202020204" pitchFamily="34" charset="0"/>
                <a:cs typeface="Arial" panose="020B0604020202020204" pitchFamily="34" charset="0"/>
              </a:rPr>
              <a:t>Gráficos de </a:t>
            </a:r>
            <a:endParaRPr lang="en-GB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268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F:\UNIVALI\figures\Screenshot_20171013_225508-01.png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61" b="25686"/>
          <a:stretch/>
        </p:blipFill>
        <p:spPr bwMode="auto">
          <a:xfrm>
            <a:off x="828389" y="327886"/>
            <a:ext cx="6912768" cy="2885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179512" y="3541072"/>
            <a:ext cx="9033242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latin typeface="Arial" panose="020B0604020202020204" pitchFamily="34" charset="0"/>
                <a:cs typeface="Arial" panose="020B0604020202020204" pitchFamily="34" charset="0"/>
              </a:rPr>
              <a:t>Funcionalidades: 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Listagem de todas séries de imagens disponiveis (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selecção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 das imagens para </a:t>
            </a:r>
            <a:r>
              <a:rPr lang="en-GB" dirty="0" err="1" smtClean="0">
                <a:latin typeface="Arial" panose="020B0604020202020204" pitchFamily="34" charset="0"/>
                <a:cs typeface="Arial" panose="020B0604020202020204" pitchFamily="34" charset="0"/>
              </a:rPr>
              <a:t>analise</a:t>
            </a:r>
            <a:r>
              <a:rPr lang="en-GB" dirty="0" smtClean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Possibilidade de aceder a metadados (nova aba)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Listagem de algoritmos a serem usados (seleccionar os desejados)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Possibilidade de realizar processamento automatico ou semi-automatico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Possibilidade de escolher a imagem de base para o resultado final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Possibilidade de visualizar a evolução da variavel mapeada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Possibilidade de implementar algoritmo do utilizador (utilizador introduz a equação e 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selecciona as bandas a usar)</a:t>
            </a:r>
          </a:p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Possibilidade de exportar dados em formato Kml ou shp (shapefile).</a:t>
            </a:r>
          </a:p>
          <a:p>
            <a:endParaRPr lang="pt-B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0491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156882" y="594707"/>
            <a:ext cx="448712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 smtClean="0">
                <a:latin typeface="Arial" panose="020B0604020202020204" pitchFamily="34" charset="0"/>
                <a:cs typeface="Arial" panose="020B0604020202020204" pitchFamily="34" charset="0"/>
              </a:rPr>
              <a:t>Presentes objectivos da ferramenta:</a:t>
            </a:r>
          </a:p>
          <a:p>
            <a:endParaRPr lang="pt-BR" b="1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Mapear área de praia</a:t>
            </a:r>
          </a:p>
          <a:p>
            <a:pPr marL="285750" indent="-285750">
              <a:buFontTx/>
              <a:buChar char="-"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Mapear área de vegetação</a:t>
            </a:r>
          </a:p>
          <a:p>
            <a:pPr marL="285750" indent="-285750">
              <a:buFontTx/>
              <a:buChar char="-"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Mapear área de ocupação antrópica</a:t>
            </a:r>
          </a:p>
          <a:p>
            <a:endParaRPr lang="pt-BR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pt-BR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pt-BR" b="1" dirty="0" smtClean="0">
                <a:latin typeface="Arial" panose="020B0604020202020204" pitchFamily="34" charset="0"/>
                <a:cs typeface="Arial" panose="020B0604020202020204" pitchFamily="34" charset="0"/>
              </a:rPr>
              <a:t>Futuro: </a:t>
            </a:r>
          </a:p>
          <a:p>
            <a:pPr marL="285750" indent="-285750" algn="ctr">
              <a:buFontTx/>
              <a:buChar char="-"/>
            </a:pPr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mapeamento topográfico e batimétrico</a:t>
            </a:r>
          </a:p>
        </p:txBody>
      </p:sp>
      <p:sp>
        <p:nvSpPr>
          <p:cNvPr id="2" name="Rectangle 1"/>
          <p:cNvSpPr/>
          <p:nvPr/>
        </p:nvSpPr>
        <p:spPr>
          <a:xfrm>
            <a:off x="5523325" y="1261718"/>
            <a:ext cx="281359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Segmentação de imagem</a:t>
            </a:r>
            <a:endParaRPr lang="en-GB" dirty="0"/>
          </a:p>
        </p:txBody>
      </p:sp>
      <p:sp>
        <p:nvSpPr>
          <p:cNvPr id="3" name="Right Brace 2"/>
          <p:cNvSpPr/>
          <p:nvPr/>
        </p:nvSpPr>
        <p:spPr>
          <a:xfrm>
            <a:off x="4644008" y="548680"/>
            <a:ext cx="648072" cy="1795408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ight Brace 10"/>
          <p:cNvSpPr/>
          <p:nvPr/>
        </p:nvSpPr>
        <p:spPr>
          <a:xfrm>
            <a:off x="4644008" y="2664671"/>
            <a:ext cx="648072" cy="1177121"/>
          </a:xfrm>
          <a:prstGeom prst="rightBrac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5508104" y="3040412"/>
            <a:ext cx="137730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>
                <a:latin typeface="Arial" panose="020B0604020202020204" pitchFamily="34" charset="0"/>
                <a:cs typeface="Arial" panose="020B0604020202020204" pitchFamily="34" charset="0"/>
              </a:rPr>
              <a:t>Modelação </a:t>
            </a:r>
            <a:endParaRPr lang="en-GB" dirty="0"/>
          </a:p>
        </p:txBody>
      </p:sp>
      <p:pic>
        <p:nvPicPr>
          <p:cNvPr id="9218" name="Picture 2" descr="https://lh3.googleusercontent.com/-ib0D5a_6Tbs/WeT9QiUpOOI/AAAAAAAADuY/lFTRsZKJASgPVIzRvh6RJyDWOpjq-_J5QCL0BGAYYCw/h768/2017-10-16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27" t="21367" r="12232" b="34284"/>
          <a:stretch/>
        </p:blipFill>
        <p:spPr bwMode="auto">
          <a:xfrm>
            <a:off x="612144" y="4149080"/>
            <a:ext cx="8063727" cy="2563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63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94216" y="1664936"/>
            <a:ext cx="464396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smtClean="0"/>
              <a:t>Evolução da linha de costa (Portugal)</a:t>
            </a:r>
          </a:p>
          <a:p>
            <a:pPr algn="ctr"/>
            <a:r>
              <a:rPr lang="pt-BR" dirty="0" smtClean="0"/>
              <a:t>Mapeamento de áreas de manguezal (Vietnam)</a:t>
            </a:r>
          </a:p>
          <a:p>
            <a:pPr algn="ctr"/>
            <a:r>
              <a:rPr lang="pt-BR" dirty="0" smtClean="0"/>
              <a:t>Ocupação Antropogénica (Brazil)</a:t>
            </a:r>
          </a:p>
          <a:p>
            <a:pPr algn="ctr"/>
            <a:r>
              <a:rPr lang="pt-BR" dirty="0" smtClean="0"/>
              <a:t>Outros?</a:t>
            </a:r>
          </a:p>
          <a:p>
            <a:pPr algn="ctr"/>
            <a:endParaRPr lang="en-GB" dirty="0"/>
          </a:p>
        </p:txBody>
      </p:sp>
      <p:sp>
        <p:nvSpPr>
          <p:cNvPr id="3" name="Rectangle 2"/>
          <p:cNvSpPr/>
          <p:nvPr/>
        </p:nvSpPr>
        <p:spPr>
          <a:xfrm>
            <a:off x="179512" y="343310"/>
            <a:ext cx="407034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b="1" dirty="0" smtClean="0">
                <a:latin typeface="Arial" panose="020B0604020202020204" pitchFamily="34" charset="0"/>
                <a:cs typeface="Arial" panose="020B0604020202020204" pitchFamily="34" charset="0"/>
              </a:rPr>
              <a:t>Demonstração das funcionalidades</a:t>
            </a:r>
            <a:endParaRPr lang="pt-BR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090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236" b="7220"/>
          <a:stretch/>
        </p:blipFill>
        <p:spPr bwMode="auto">
          <a:xfrm>
            <a:off x="0" y="116632"/>
            <a:ext cx="9144000" cy="4243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61" t="52909" r="39216" b="7005"/>
          <a:stretch/>
        </p:blipFill>
        <p:spPr bwMode="auto">
          <a:xfrm>
            <a:off x="3456384" y="4509120"/>
            <a:ext cx="4355976" cy="2219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65" t="9662" r="64621" b="76545"/>
          <a:stretch/>
        </p:blipFill>
        <p:spPr bwMode="auto">
          <a:xfrm>
            <a:off x="0" y="4919014"/>
            <a:ext cx="3277160" cy="12634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7095657" y="6182497"/>
            <a:ext cx="143340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dirty="0" smtClean="0"/>
              <a:t>17 Abril 2017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77931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05" t="9921" r="27267" b="9722"/>
          <a:stretch/>
        </p:blipFill>
        <p:spPr bwMode="auto">
          <a:xfrm>
            <a:off x="1953491" y="269023"/>
            <a:ext cx="5115236" cy="60139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00001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445</Words>
  <Application>Microsoft Office PowerPoint</Application>
  <PresentationFormat>On-screen Show (4:3)</PresentationFormat>
  <Paragraphs>110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Pedro</dc:creator>
  <cp:lastModifiedBy>Pedro</cp:lastModifiedBy>
  <cp:revision>23</cp:revision>
  <dcterms:created xsi:type="dcterms:W3CDTF">2017-10-20T01:18:04Z</dcterms:created>
  <dcterms:modified xsi:type="dcterms:W3CDTF">2017-10-20T16:08:25Z</dcterms:modified>
</cp:coreProperties>
</file>

<file path=docProps/thumbnail.jpeg>
</file>